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9"/>
  </p:notesMasterIdLst>
  <p:handoutMasterIdLst>
    <p:handoutMasterId r:id="rId30"/>
  </p:handoutMasterIdLst>
  <p:sldIdLst>
    <p:sldId id="317" r:id="rId2"/>
    <p:sldId id="331" r:id="rId3"/>
    <p:sldId id="328" r:id="rId4"/>
    <p:sldId id="327" r:id="rId5"/>
    <p:sldId id="323" r:id="rId6"/>
    <p:sldId id="324" r:id="rId7"/>
    <p:sldId id="325" r:id="rId8"/>
    <p:sldId id="318" r:id="rId9"/>
    <p:sldId id="329" r:id="rId10"/>
    <p:sldId id="332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21" r:id="rId20"/>
    <p:sldId id="322" r:id="rId21"/>
    <p:sldId id="314" r:id="rId22"/>
    <p:sldId id="315" r:id="rId23"/>
    <p:sldId id="313" r:id="rId24"/>
    <p:sldId id="330" r:id="rId25"/>
    <p:sldId id="311" r:id="rId26"/>
    <p:sldId id="326" r:id="rId27"/>
    <p:sldId id="333" r:id="rId28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984807"/>
    <a:srgbClr val="558ED5"/>
    <a:srgbClr val="376092"/>
    <a:srgbClr val="DDD8C2"/>
    <a:srgbClr val="006699"/>
    <a:srgbClr val="FFCC66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119" d="100"/>
          <a:sy n="119" d="100"/>
        </p:scale>
        <p:origin x="-1404" y="-90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662" y="274638"/>
            <a:ext cx="5429738" cy="86793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98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2428" y="231775"/>
            <a:ext cx="5477639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5" Type="http://schemas.openxmlformats.org/officeDocument/2006/relationships/image" Target="../media/image43.png"/><Relationship Id="rId10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21.png"/><Relationship Id="rId5" Type="http://schemas.openxmlformats.org/officeDocument/2006/relationships/image" Target="../media/image43.png"/><Relationship Id="rId10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951030"/>
          </a:xfrm>
        </p:spPr>
        <p:txBody>
          <a:bodyPr/>
          <a:lstStyle/>
          <a:p>
            <a:r>
              <a:rPr lang="en-US" sz="2400" dirty="0" smtClean="0"/>
              <a:t>Rob Byrd</a:t>
            </a:r>
            <a:br>
              <a:rPr lang="en-US" sz="2400" dirty="0" smtClean="0"/>
            </a:br>
            <a:r>
              <a:rPr lang="en-US" sz="2000" dirty="0" smtClean="0"/>
              <a:t>Chief Enterprise Architect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800" dirty="0" smtClean="0"/>
              <a:t>City of Austin, Texas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01789"/>
            <a:ext cx="7772400" cy="821763"/>
          </a:xfrm>
        </p:spPr>
        <p:txBody>
          <a:bodyPr/>
          <a:lstStyle/>
          <a:p>
            <a:r>
              <a:rPr lang="en-US" sz="2400" dirty="0"/>
              <a:t>Aligning IT Services with Business </a:t>
            </a:r>
            <a:r>
              <a:rPr lang="en-US" sz="2400" dirty="0" smtClean="0"/>
              <a:t>Needs</a:t>
            </a:r>
          </a:p>
          <a:p>
            <a:r>
              <a:rPr lang="en-US" sz="2000" dirty="0" smtClean="0"/>
              <a:t>Session Number: 1243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5" y="617150"/>
            <a:ext cx="7158038" cy="564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9" y="615076"/>
            <a:ext cx="7158038" cy="623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8951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AWU Architecture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32" y="2515845"/>
            <a:ext cx="8332787" cy="2659190"/>
          </a:xfrm>
        </p:spPr>
        <p:txBody>
          <a:bodyPr/>
          <a:lstStyle/>
          <a:p>
            <a:r>
              <a:rPr lang="en-US" dirty="0"/>
              <a:t>Use architecture to identify important interfaces to define mobile application and information needs</a:t>
            </a:r>
          </a:p>
          <a:p>
            <a:r>
              <a:rPr lang="en-US" dirty="0" smtClean="0"/>
              <a:t>Collaborate </a:t>
            </a:r>
            <a:r>
              <a:rPr lang="en-US" dirty="0"/>
              <a:t>and vet architecture with </a:t>
            </a:r>
            <a:r>
              <a:rPr lang="en-US" dirty="0" smtClean="0"/>
              <a:t>stakeholders</a:t>
            </a:r>
            <a:endParaRPr lang="en-US" dirty="0"/>
          </a:p>
          <a:p>
            <a:r>
              <a:rPr lang="en-US" dirty="0" smtClean="0"/>
              <a:t>Define mobile application specifications for inclusion in statement of work</a:t>
            </a:r>
          </a:p>
        </p:txBody>
      </p:sp>
    </p:spTree>
    <p:extLst>
      <p:ext uri="{BB962C8B-B14F-4D97-AF65-F5344CB8AC3E}">
        <p14:creationId xmlns:p14="http://schemas.microsoft.com/office/powerpoint/2010/main" val="29112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867930"/>
          </a:xfrm>
        </p:spPr>
        <p:txBody>
          <a:bodyPr/>
          <a:lstStyle/>
          <a:p>
            <a:r>
              <a:rPr lang="en-US" dirty="0" smtClean="0"/>
              <a:t>Water Treatment Plant Work Order</a:t>
            </a:r>
            <a:br>
              <a:rPr lang="en-US" dirty="0" smtClean="0"/>
            </a:br>
            <a:r>
              <a:rPr lang="en-US" dirty="0" smtClean="0"/>
              <a:t>Use Case Relationships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154240"/>
            <a:ext cx="653415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378302" y="1324800"/>
            <a:ext cx="5712504" cy="4171380"/>
            <a:chOff x="2378302" y="1324800"/>
            <a:chExt cx="5712504" cy="4171380"/>
          </a:xfrm>
        </p:grpSpPr>
        <p:sp>
          <p:nvSpPr>
            <p:cNvPr id="7" name="TextBox 6"/>
            <p:cNvSpPr txBox="1"/>
            <p:nvPr/>
          </p:nvSpPr>
          <p:spPr>
            <a:xfrm>
              <a:off x="6087835" y="5188403"/>
              <a:ext cx="2002971" cy="30777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pPr algn="ctr">
                <a:defRPr/>
              </a:pPr>
              <a:r>
                <a:rPr lang="en-US" dirty="0" smtClean="0"/>
                <a:t>Requires Mobility</a:t>
              </a:r>
              <a:endParaRPr lang="en-US" dirty="0"/>
            </a:p>
          </p:txBody>
        </p:sp>
        <p:sp>
          <p:nvSpPr>
            <p:cNvPr id="6" name="Oval 2"/>
            <p:cNvSpPr>
              <a:spLocks noChangeArrowheads="1"/>
            </p:cNvSpPr>
            <p:nvPr/>
          </p:nvSpPr>
          <p:spPr bwMode="auto">
            <a:xfrm>
              <a:off x="2808515" y="3808024"/>
              <a:ext cx="860425" cy="848558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22"/>
            <p:cNvCxnSpPr>
              <a:cxnSpLocks noChangeShapeType="1"/>
              <a:stCxn id="7" idx="1"/>
              <a:endCxn id="6" idx="6"/>
            </p:cNvCxnSpPr>
            <p:nvPr/>
          </p:nvCxnSpPr>
          <p:spPr bwMode="auto">
            <a:xfrm flipH="1" flipV="1">
              <a:off x="3668940" y="4232303"/>
              <a:ext cx="2418895" cy="1109989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Oval 31"/>
            <p:cNvSpPr>
              <a:spLocks noChangeArrowheads="1"/>
            </p:cNvSpPr>
            <p:nvPr/>
          </p:nvSpPr>
          <p:spPr bwMode="auto">
            <a:xfrm>
              <a:off x="5423611" y="3015068"/>
              <a:ext cx="840676" cy="829080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32"/>
            <p:cNvCxnSpPr>
              <a:cxnSpLocks noChangeShapeType="1"/>
              <a:stCxn id="7" idx="1"/>
              <a:endCxn id="10" idx="4"/>
            </p:cNvCxnSpPr>
            <p:nvPr/>
          </p:nvCxnSpPr>
          <p:spPr bwMode="auto">
            <a:xfrm flipH="1" flipV="1">
              <a:off x="5843949" y="3844148"/>
              <a:ext cx="243886" cy="1498144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Oval 2"/>
            <p:cNvSpPr>
              <a:spLocks noChangeArrowheads="1"/>
            </p:cNvSpPr>
            <p:nvPr/>
          </p:nvSpPr>
          <p:spPr bwMode="auto">
            <a:xfrm>
              <a:off x="2378302" y="1324800"/>
              <a:ext cx="860425" cy="848558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32"/>
            <p:cNvCxnSpPr>
              <a:cxnSpLocks noChangeShapeType="1"/>
              <a:endCxn id="12" idx="5"/>
            </p:cNvCxnSpPr>
            <p:nvPr/>
          </p:nvCxnSpPr>
          <p:spPr bwMode="auto">
            <a:xfrm flipH="1" flipV="1">
              <a:off x="3112721" y="2049090"/>
              <a:ext cx="2975114" cy="3293201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878744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1255728"/>
          </a:xfrm>
        </p:spPr>
        <p:txBody>
          <a:bodyPr/>
          <a:lstStyle/>
          <a:p>
            <a:r>
              <a:rPr lang="en-US" dirty="0" smtClean="0"/>
              <a:t>Water Distribution Field </a:t>
            </a:r>
            <a:br>
              <a:rPr lang="en-US" dirty="0" smtClean="0"/>
            </a:br>
            <a:r>
              <a:rPr lang="en-US" dirty="0" smtClean="0"/>
              <a:t>Service Request</a:t>
            </a:r>
            <a:br>
              <a:rPr lang="en-US" dirty="0" smtClean="0"/>
            </a:br>
            <a:r>
              <a:rPr lang="en-US" dirty="0" smtClean="0"/>
              <a:t>Use Case Relationships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55" y="1687286"/>
            <a:ext cx="4448175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491342" y="2624416"/>
            <a:ext cx="3748316" cy="2104827"/>
            <a:chOff x="1491342" y="2624416"/>
            <a:chExt cx="3748316" cy="2104827"/>
          </a:xfrm>
        </p:grpSpPr>
        <p:sp>
          <p:nvSpPr>
            <p:cNvPr id="5" name="Oval 2"/>
            <p:cNvSpPr>
              <a:spLocks noChangeArrowheads="1"/>
            </p:cNvSpPr>
            <p:nvPr/>
          </p:nvSpPr>
          <p:spPr bwMode="auto">
            <a:xfrm>
              <a:off x="4379233" y="3880685"/>
              <a:ext cx="860425" cy="848558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1342" y="4304963"/>
              <a:ext cx="2002971" cy="307777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pPr algn="ctr">
                <a:defRPr/>
              </a:pPr>
              <a:r>
                <a:rPr lang="en-US" dirty="0" smtClean="0"/>
                <a:t>Requires Mobility</a:t>
              </a:r>
              <a:endParaRPr lang="en-US" dirty="0"/>
            </a:p>
          </p:txBody>
        </p:sp>
        <p:cxnSp>
          <p:nvCxnSpPr>
            <p:cNvPr id="7" name="Straight Arrow Connector 22"/>
            <p:cNvCxnSpPr>
              <a:cxnSpLocks noChangeShapeType="1"/>
              <a:stCxn id="6" idx="3"/>
              <a:endCxn id="5" idx="2"/>
            </p:cNvCxnSpPr>
            <p:nvPr/>
          </p:nvCxnSpPr>
          <p:spPr bwMode="auto">
            <a:xfrm flipV="1">
              <a:off x="3494313" y="4304964"/>
              <a:ext cx="884920" cy="153888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Oval 31"/>
            <p:cNvSpPr>
              <a:spLocks noChangeArrowheads="1"/>
            </p:cNvSpPr>
            <p:nvPr/>
          </p:nvSpPr>
          <p:spPr bwMode="auto">
            <a:xfrm>
              <a:off x="4361439" y="2624416"/>
              <a:ext cx="840676" cy="829080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32"/>
            <p:cNvCxnSpPr>
              <a:cxnSpLocks noChangeShapeType="1"/>
              <a:stCxn id="6" idx="3"/>
            </p:cNvCxnSpPr>
            <p:nvPr/>
          </p:nvCxnSpPr>
          <p:spPr bwMode="auto">
            <a:xfrm flipV="1">
              <a:off x="3494313" y="3298371"/>
              <a:ext cx="987880" cy="1160481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426938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Correct Identified Anomaly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31" b="16776"/>
          <a:stretch/>
        </p:blipFill>
        <p:spPr bwMode="auto">
          <a:xfrm>
            <a:off x="157843" y="738188"/>
            <a:ext cx="5336721" cy="447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02" y="123568"/>
            <a:ext cx="4972050" cy="415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2" y="222421"/>
            <a:ext cx="8482557" cy="647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31458" y="5693582"/>
            <a:ext cx="3786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Designed in collaboration with field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Technicians. Stakeholder approved!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707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428" y="231775"/>
            <a:ext cx="5477639" cy="424732"/>
          </a:xfrm>
        </p:spPr>
        <p:txBody>
          <a:bodyPr/>
          <a:lstStyle/>
          <a:p>
            <a:r>
              <a:rPr lang="en-US" sz="2400" dirty="0"/>
              <a:t>Work Order Logical Data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1" y="977312"/>
            <a:ext cx="8771763" cy="569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8" y="977312"/>
            <a:ext cx="8797766" cy="569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101989" y="5114244"/>
            <a:ext cx="2305050" cy="1649387"/>
            <a:chOff x="4101989" y="5171392"/>
            <a:chExt cx="2305050" cy="164938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714" y="5678942"/>
              <a:ext cx="2133600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989" y="6239754"/>
              <a:ext cx="230505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714" y="5171392"/>
              <a:ext cx="21336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22869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Function Specification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5" y="754990"/>
            <a:ext cx="5429249" cy="602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3799101" y="591509"/>
            <a:ext cx="4648200" cy="4264541"/>
            <a:chOff x="3799101" y="591509"/>
            <a:chExt cx="4648200" cy="426454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101" y="3389200"/>
              <a:ext cx="4648200" cy="1466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4345099" y="591509"/>
              <a:ext cx="840676" cy="829080"/>
            </a:xfrm>
            <a:prstGeom prst="ellips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32"/>
            <p:cNvCxnSpPr>
              <a:cxnSpLocks noChangeShapeType="1"/>
              <a:endCxn id="4099" idx="0"/>
            </p:cNvCxnSpPr>
            <p:nvPr/>
          </p:nvCxnSpPr>
          <p:spPr bwMode="auto">
            <a:xfrm>
              <a:off x="4765437" y="1420589"/>
              <a:ext cx="1357764" cy="1968611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851532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Specification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870302"/>
            <a:ext cx="70294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6679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428" y="231775"/>
            <a:ext cx="5477639" cy="424732"/>
          </a:xfrm>
        </p:spPr>
        <p:txBody>
          <a:bodyPr/>
          <a:lstStyle/>
          <a:p>
            <a:r>
              <a:rPr lang="en-US" sz="2400" dirty="0" smtClean="0"/>
              <a:t>Develop Statement of Work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12636" y="4680929"/>
            <a:ext cx="8049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Identifies clearly understood scope - provides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means to scope level of effort and ensured pilot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includes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relevant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technologies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Reduces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contractor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risk resulting in reduced cost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Yields additional cost savings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because contractor did not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perform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the business 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analysis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Needs identified by user community – increased buy in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1" y="813263"/>
            <a:ext cx="8967788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92294"/>
              </p:ext>
            </p:extLst>
          </p:nvPr>
        </p:nvGraphicFramePr>
        <p:xfrm>
          <a:off x="1515035" y="3118797"/>
          <a:ext cx="60960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“This is the best written SOW that we have ever seen.”</a:t>
                      </a:r>
                      <a:r>
                        <a:rPr lang="en-US" sz="3200" baseline="0" dirty="0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3200" i="1" baseline="0" dirty="0" err="1" smtClean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Esri</a:t>
                      </a:r>
                      <a:endParaRPr lang="en-US" sz="3200" i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9478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4474" y="231775"/>
            <a:ext cx="5425594" cy="757130"/>
          </a:xfrm>
        </p:spPr>
        <p:txBody>
          <a:bodyPr/>
          <a:lstStyle/>
          <a:p>
            <a:r>
              <a:rPr lang="en-US" sz="2400" dirty="0" smtClean="0"/>
              <a:t>Business Strategic Viewpoints</a:t>
            </a:r>
            <a:endParaRPr lang="en-US" sz="2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42" y="1127848"/>
            <a:ext cx="2672334" cy="206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" y="4011202"/>
            <a:ext cx="3156395" cy="263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3" y="4370753"/>
            <a:ext cx="3760470" cy="224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5245196" y="960256"/>
            <a:ext cx="2994147" cy="220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3256084"/>
            <a:ext cx="358844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17308"/>
          <a:stretch/>
        </p:blipFill>
        <p:spPr bwMode="auto">
          <a:xfrm>
            <a:off x="5987652" y="3256084"/>
            <a:ext cx="2867281" cy="311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8" y="2600531"/>
            <a:ext cx="2924366" cy="354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" y="1127848"/>
            <a:ext cx="399249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865175" y="2600531"/>
            <a:ext cx="3340418" cy="2540318"/>
            <a:chOff x="595313" y="784225"/>
            <a:chExt cx="7953375" cy="6048375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784225"/>
              <a:ext cx="7953375" cy="604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464" b="1649"/>
            <a:stretch>
              <a:fillRect/>
            </a:stretch>
          </p:blipFill>
          <p:spPr bwMode="auto">
            <a:xfrm>
              <a:off x="608683" y="1982788"/>
              <a:ext cx="5398417" cy="477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33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EA Purpose and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809812"/>
            <a:ext cx="8332787" cy="3471720"/>
          </a:xfrm>
        </p:spPr>
        <p:txBody>
          <a:bodyPr/>
          <a:lstStyle/>
          <a:p>
            <a:r>
              <a:rPr lang="en-US" dirty="0" smtClean="0"/>
              <a:t>Identify important business needs using a data-driven, decision-making framework</a:t>
            </a:r>
          </a:p>
          <a:p>
            <a:r>
              <a:rPr lang="en-US" dirty="0" smtClean="0"/>
              <a:t>Align information technology services to produce maximum business value</a:t>
            </a:r>
          </a:p>
          <a:p>
            <a:r>
              <a:rPr lang="en-US" dirty="0" smtClean="0"/>
              <a:t>Deliver “horizontally” integrated enterprise solutions while recognizing </a:t>
            </a:r>
            <a:r>
              <a:rPr lang="en-US"/>
              <a:t>innovative </a:t>
            </a:r>
            <a:r>
              <a:rPr lang="en-US" smtClean="0"/>
              <a:t>strategies</a:t>
            </a:r>
            <a:endParaRPr lang="en-US" dirty="0" smtClean="0"/>
          </a:p>
          <a:p>
            <a:r>
              <a:rPr lang="en-US" dirty="0" smtClean="0"/>
              <a:t>Identify risk early to mitigate decisions and 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1491" y="5272866"/>
            <a:ext cx="7305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We’ve evolved to a culture where there’s plenty of time and money to do it over, but never enough time and money to do it right…</a:t>
            </a:r>
            <a:endParaRPr lang="en-US" sz="1800" i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619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Strategic Viewpoints</a:t>
            </a:r>
            <a:br>
              <a:rPr lang="en-US" smtClean="0"/>
            </a:br>
            <a:r>
              <a:rPr lang="en-US" smtClean="0"/>
              <a:t>(Capabilities and Goals)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3" y="960256"/>
            <a:ext cx="8650440" cy="5687276"/>
            <a:chOff x="204493" y="960256"/>
            <a:chExt cx="8650440" cy="568727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42" y="1127848"/>
              <a:ext cx="2672334" cy="2068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04" y="4011202"/>
              <a:ext cx="3156395" cy="263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463" y="4370753"/>
              <a:ext cx="3760470" cy="2248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"/>
            <a:stretch/>
          </p:blipFill>
          <p:spPr bwMode="auto">
            <a:xfrm>
              <a:off x="5245196" y="960256"/>
              <a:ext cx="2994147" cy="2204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21" y="3256084"/>
              <a:ext cx="358844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" r="17308"/>
            <a:stretch/>
          </p:blipFill>
          <p:spPr bwMode="auto">
            <a:xfrm>
              <a:off x="5987652" y="3256084"/>
              <a:ext cx="2867281" cy="3112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18" y="2600531"/>
              <a:ext cx="2924366" cy="3540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93" y="1127848"/>
              <a:ext cx="399249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865175" y="2600531"/>
              <a:ext cx="3340418" cy="2540318"/>
              <a:chOff x="595313" y="784225"/>
              <a:chExt cx="7953375" cy="6048375"/>
            </a:xfrm>
          </p:grpSpPr>
          <p:pic>
            <p:nvPicPr>
              <p:cNvPr id="17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784225"/>
                <a:ext cx="7953375" cy="60483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6" r="3464" b="1649"/>
              <a:stretch>
                <a:fillRect/>
              </a:stretch>
            </p:blipFill>
            <p:spPr bwMode="auto">
              <a:xfrm>
                <a:off x="608683" y="1982788"/>
                <a:ext cx="5398417" cy="4776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22" name="Freeform 21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grpSp>
          <p:nvGrpSpPr>
            <p:cNvPr id="26" name="Group 25"/>
            <p:cNvGrpSpPr/>
            <p:nvPr/>
          </p:nvGrpSpPr>
          <p:grpSpPr>
            <a:xfrm>
              <a:off x="319588" y="492369"/>
              <a:ext cx="3070726" cy="4079721"/>
              <a:chOff x="319588" y="492369"/>
              <a:chExt cx="3070726" cy="4079721"/>
            </a:xfrm>
          </p:grpSpPr>
          <p:sp>
            <p:nvSpPr>
              <p:cNvPr id="27" name="Freeform 26"/>
              <p:cNvSpPr/>
              <p:nvPr/>
            </p:nvSpPr>
            <p:spPr bwMode="auto">
              <a:xfrm>
                <a:off x="2975317" y="492369"/>
                <a:ext cx="414997" cy="4079631"/>
              </a:xfrm>
              <a:custGeom>
                <a:avLst/>
                <a:gdLst>
                  <a:gd name="connsiteX0" fmla="*/ 0 w 414997"/>
                  <a:gd name="connsiteY0" fmla="*/ 0 h 4079631"/>
                  <a:gd name="connsiteX1" fmla="*/ 414997 w 414997"/>
                  <a:gd name="connsiteY1" fmla="*/ 696351 h 4079631"/>
                  <a:gd name="connsiteX2" fmla="*/ 414997 w 414997"/>
                  <a:gd name="connsiteY2" fmla="*/ 2039816 h 4079631"/>
                  <a:gd name="connsiteX3" fmla="*/ 7034 w 414997"/>
                  <a:gd name="connsiteY3" fmla="*/ 4079631 h 4079631"/>
                  <a:gd name="connsiteX4" fmla="*/ 0 w 414997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997" h="4079631">
                    <a:moveTo>
                      <a:pt x="0" y="0"/>
                    </a:moveTo>
                    <a:lnTo>
                      <a:pt x="414997" y="696351"/>
                    </a:lnTo>
                    <a:lnTo>
                      <a:pt x="414997" y="2039816"/>
                    </a:lnTo>
                    <a:lnTo>
                      <a:pt x="7034" y="4079631"/>
                    </a:lnTo>
                    <a:cubicBezTo>
                      <a:pt x="9379" y="2724443"/>
                      <a:pt x="11723" y="136925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tint val="66000"/>
                      <a:satMod val="160000"/>
                      <a:alpha val="44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79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19588" y="500170"/>
                <a:ext cx="2660868" cy="40719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968010" y="4232253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IT Services…</a:t>
              </a:r>
              <a:endPara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729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499373" y="2058238"/>
              <a:ext cx="1675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Goals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828292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 Sequencing Plan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customer 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 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 Realization – EA Sequencing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 Sequencing Plan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3740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Common Capability - Common Goal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 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 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Business Need…</a:t>
            </a:r>
            <a:endParaRPr lang="en-US" sz="16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Define the Customer Experience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5713" y="2244034"/>
            <a:ext cx="73855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only use the portion of the “as is” architecture necessary to innovate to the future state!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4559" y="2082227"/>
            <a:ext cx="2660868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Develop Strategy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2192" y="581222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Services…</a:t>
            </a:r>
            <a:endParaRPr lang="en-US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428" y="2887080"/>
            <a:ext cx="28012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Examine IT service deliver to identify repurposing opportunities – train where needed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Establish and enforce enterprise solutions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how business thinks to identify BI report needs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IT capabilities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2628" y="2779358"/>
            <a:ext cx="29391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Pursue opportunities from enterprise viewpoint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Insist on vetted architecture prior project approval and funding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risk and include in decision-making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Obtain leadership support!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552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569"/>
              </p:ext>
            </p:extLst>
          </p:nvPr>
        </p:nvGraphicFramePr>
        <p:xfrm>
          <a:off x="351815" y="1063206"/>
          <a:ext cx="8458201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1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Recognized business partner</a:t>
                      </a:r>
                    </a:p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 City IT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u="none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Imagine Austin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 A20 - Improve government efficiency through technology (software and hardware) investments and by developing and retaining information technology staff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366"/>
              </p:ext>
            </p:extLst>
          </p:nvPr>
        </p:nvGraphicFramePr>
        <p:xfrm>
          <a:off x="351816" y="1937162"/>
          <a:ext cx="84582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Principles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Demonstrate value as business partner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Employ Enterprise Architecture in governance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strategic plans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Maximize use of common information system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enterprise shared service opportunities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common IT staff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reusable technology assets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continuity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467224"/>
              </p:ext>
            </p:extLst>
          </p:nvPr>
        </p:nvGraphicFramePr>
        <p:xfrm>
          <a:off x="351816" y="2627811"/>
          <a:ext cx="8458200" cy="390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7"/>
                <a:gridCol w="3375753"/>
                <a:gridCol w="22098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Common Capability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IT Imperatives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Future State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Build an end-to-end service model using Enterprise Architecture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processes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 align IT services to business needs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Align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IT services with required competencies – repurpose staff to increase business solutions – train to fill gaps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Increase technical staff for high-value enterprise tools such as Maximo and Amanda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Move toward mobile solutions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services, not just data, with partnering agencies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GIS with mobile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and enterprise applications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Mature service-oriented architecture using enterprise service bus (ESB)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Exploit extract, translate and load (ETL) tooling for data warehousing and business intelligence – remove impediments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Empowered leadership and citizens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Service-oriented provider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Capable and competent staff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Established systems of record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Cross-department integration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Policies, standards and practices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Conduct business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 anywhere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Open access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 Derived IT Strategy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283" y="2952700"/>
            <a:ext cx="2293132" cy="350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616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45" y="2423652"/>
            <a:ext cx="8332787" cy="3154710"/>
          </a:xfrm>
        </p:spPr>
        <p:txBody>
          <a:bodyPr/>
          <a:lstStyle/>
          <a:p>
            <a:r>
              <a:rPr lang="en-US" dirty="0" smtClean="0"/>
              <a:t>Analyze and redefine IT service delivery</a:t>
            </a:r>
          </a:p>
          <a:p>
            <a:r>
              <a:rPr lang="en-US" dirty="0" smtClean="0"/>
              <a:t>Establish IT service managers responsible for Common IT Capabilities delivery</a:t>
            </a:r>
          </a:p>
          <a:p>
            <a:pPr lvl="1"/>
            <a:r>
              <a:rPr lang="en-US" dirty="0" smtClean="0"/>
              <a:t>Clearly define IT service manager role and responsibilities aligned with Enterprise Architecture</a:t>
            </a:r>
          </a:p>
          <a:p>
            <a:pPr lvl="1"/>
            <a:r>
              <a:rPr lang="en-US" dirty="0" smtClean="0"/>
              <a:t>Emphasize EA Sequencing Plan as business need</a:t>
            </a:r>
          </a:p>
          <a:p>
            <a:r>
              <a:rPr lang="en-US" dirty="0" smtClean="0"/>
              <a:t>Increase EA Sequencing Plan delivery</a:t>
            </a:r>
          </a:p>
          <a:p>
            <a:r>
              <a:rPr lang="en-US" dirty="0" smtClean="0"/>
              <a:t>Include EA in governance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9108552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22428" y="231775"/>
            <a:ext cx="5477639" cy="480131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7964" y="2983346"/>
            <a:ext cx="55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Important!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Access the Innovate agenda tool to complete your session surveys from your smartphone, laptop or conference kiosk.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77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6574" y="422275"/>
            <a:ext cx="5101167" cy="424732"/>
          </a:xfrm>
        </p:spPr>
        <p:txBody>
          <a:bodyPr/>
          <a:lstStyle/>
          <a:p>
            <a:r>
              <a:rPr lang="en-US" sz="2400" dirty="0" smtClean="0"/>
              <a:t>EA = Business Requirements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3296" y="5651255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momentum = mass x velocity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1672" y="5349551"/>
            <a:ext cx="2281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critical</a:t>
            </a:r>
            <a:b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understanding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9810" y="5648702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 a given direction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5131" y="1109542"/>
            <a:ext cx="4297971" cy="3963115"/>
            <a:chOff x="335131" y="1109542"/>
            <a:chExt cx="4297971" cy="396311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72" y="1468397"/>
              <a:ext cx="4044315" cy="36042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131" y="1109542"/>
              <a:ext cx="4297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No Blueprint = Disjointed Understanding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53830" y="1109541"/>
            <a:ext cx="3735229" cy="3989310"/>
            <a:chOff x="4853830" y="1109541"/>
            <a:chExt cx="3735229" cy="39893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830" y="1468397"/>
              <a:ext cx="3735229" cy="36304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09089" y="1109541"/>
              <a:ext cx="3624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Blueprint = Mutual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1379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Importance of Design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6262" y="2229735"/>
            <a:ext cx="4036682" cy="3333898"/>
            <a:chOff x="326262" y="2229735"/>
            <a:chExt cx="4036682" cy="33338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81" y="2620408"/>
              <a:ext cx="3929063" cy="2943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26262" y="2229735"/>
              <a:ext cx="4036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What the business user wanted…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57188" y="2229735"/>
            <a:ext cx="3925824" cy="3333898"/>
            <a:chOff x="4657188" y="2229735"/>
            <a:chExt cx="3925824" cy="33338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188" y="2619265"/>
              <a:ext cx="3925824" cy="2944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4843369" y="2229735"/>
              <a:ext cx="3557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What the business user got…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357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757130"/>
          </a:xfrm>
        </p:spPr>
        <p:txBody>
          <a:bodyPr/>
          <a:lstStyle/>
          <a:p>
            <a:r>
              <a:rPr lang="en-US" sz="2400" dirty="0" smtClean="0"/>
              <a:t>Capability Understanding Drives Successful Solutions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2186978"/>
            <a:ext cx="8332787" cy="2474524"/>
          </a:xfrm>
        </p:spPr>
        <p:txBody>
          <a:bodyPr/>
          <a:lstStyle/>
          <a:p>
            <a:r>
              <a:rPr lang="en-US" dirty="0"/>
              <a:t>Capability: </a:t>
            </a:r>
            <a:r>
              <a:rPr lang="en-US" i="1" dirty="0"/>
              <a:t>People, processes and technology delivering value for a specific purpose. The quality of being capable; to have the capacity or ability to do something, </a:t>
            </a:r>
            <a:r>
              <a:rPr lang="en-US" i="1" u="sng" dirty="0">
                <a:solidFill>
                  <a:srgbClr val="0000FF"/>
                </a:solidFill>
              </a:rPr>
              <a:t>achieve specific outcomes, effects or declared goals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i="1" dirty="0"/>
              <a:t>and </a:t>
            </a:r>
            <a:r>
              <a:rPr lang="en-US" i="1" dirty="0" smtClean="0"/>
              <a:t>objectives</a:t>
            </a:r>
          </a:p>
          <a:p>
            <a:r>
              <a:rPr lang="en-US" dirty="0" smtClean="0"/>
              <a:t>Understand enterprise-wide capabilities…</a:t>
            </a:r>
          </a:p>
        </p:txBody>
      </p:sp>
    </p:spTree>
    <p:extLst>
      <p:ext uri="{BB962C8B-B14F-4D97-AF65-F5344CB8AC3E}">
        <p14:creationId xmlns:p14="http://schemas.microsoft.com/office/powerpoint/2010/main" val="22630615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135632" y="1980136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276222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413193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4263" y="2776192"/>
            <a:ext cx="2030797" cy="2478928"/>
            <a:chOff x="3334263" y="3066756"/>
            <a:chExt cx="2030797" cy="2478928"/>
          </a:xfrm>
        </p:grpSpPr>
        <p:sp>
          <p:nvSpPr>
            <p:cNvPr id="27" name="Down Arrow 26"/>
            <p:cNvSpPr/>
            <p:nvPr/>
          </p:nvSpPr>
          <p:spPr bwMode="auto">
            <a:xfrm>
              <a:off x="3334263" y="3066756"/>
              <a:ext cx="2030797" cy="2478928"/>
            </a:xfrm>
            <a:prstGeom prst="downArrow">
              <a:avLst/>
            </a:pr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380486" y="4041984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Establish Goals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232375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6357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35501" y="1291592"/>
            <a:ext cx="6808763" cy="4937760"/>
            <a:chOff x="935501" y="1291592"/>
            <a:chExt cx="6808763" cy="4937760"/>
          </a:xfrm>
        </p:grpSpPr>
        <p:sp>
          <p:nvSpPr>
            <p:cNvPr id="4" name="Rectangle 3"/>
            <p:cNvSpPr/>
            <p:nvPr/>
          </p:nvSpPr>
          <p:spPr bwMode="auto">
            <a:xfrm>
              <a:off x="935501" y="1291592"/>
              <a:ext cx="6808763" cy="493776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6"/>
            <a:stretch/>
          </p:blipFill>
          <p:spPr bwMode="auto">
            <a:xfrm>
              <a:off x="3537242" y="3214651"/>
              <a:ext cx="3049447" cy="277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61" y="2073443"/>
              <a:ext cx="2199957" cy="2991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12" y="3145337"/>
              <a:ext cx="12096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"/>
            <a:stretch/>
          </p:blipFill>
          <p:spPr bwMode="auto">
            <a:xfrm>
              <a:off x="2988609" y="1421718"/>
              <a:ext cx="2616751" cy="2550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qual 8"/>
            <p:cNvSpPr/>
            <p:nvPr/>
          </p:nvSpPr>
          <p:spPr bwMode="auto">
            <a:xfrm>
              <a:off x="2117188" y="3145337"/>
              <a:ext cx="717452" cy="750585"/>
            </a:xfrm>
            <a:prstGeom prst="mathEqual">
              <a:avLst>
                <a:gd name="adj1" fmla="val 14149"/>
                <a:gd name="adj2" fmla="val 11760"/>
              </a:avLst>
            </a:prstGeom>
            <a:solidFill>
              <a:srgbClr val="92D05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0347" y="176450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Process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927" y="4976287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Business developed!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8959" y="314019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Integration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7693" y="430961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Information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1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526454" y="3264072"/>
            <a:ext cx="7541038" cy="2960779"/>
            <a:chOff x="526454" y="3486268"/>
            <a:chExt cx="7541038" cy="2960779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99536" y="5030468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9592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544" y="4225956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2580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6454" y="4831612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0199" y="4471326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94641" y="4057315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195" y="3588012"/>
              <a:ext cx="1812481" cy="176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7822" y="3486268"/>
              <a:ext cx="2174023" cy="949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26807" y="4835794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14960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27491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074" y="5521943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685" y="5263105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76386" y="5262308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1785" y="5616846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9664" y="5841262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06217" y="3588012"/>
              <a:ext cx="1861275" cy="169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6624" y="4077561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46528" y="4990401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81676" y="5314614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64210" y="5196099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9725" y="5106260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1086" y="5522018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59096" y="4545275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0106" y="4128941"/>
              <a:ext cx="1448114" cy="14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135632" y="2048504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Common Opportunities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344590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481561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300743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665823" y="2289847"/>
            <a:ext cx="5520793" cy="369332"/>
            <a:chOff x="1581931" y="2468305"/>
            <a:chExt cx="5520793" cy="369332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691043" y="2468305"/>
              <a:ext cx="4027064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Capabilities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65823" y="5719185"/>
            <a:ext cx="5520793" cy="369332"/>
            <a:chOff x="1581931" y="2468305"/>
            <a:chExt cx="5520793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2691043" y="2468305"/>
              <a:ext cx="3233578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Goals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98412" y="2360612"/>
            <a:ext cx="425196" cy="3668099"/>
            <a:chOff x="8398412" y="2582808"/>
            <a:chExt cx="425196" cy="3668099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>
              <a:off x="8398412" y="2582808"/>
              <a:ext cx="0" cy="36680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7230704" y="4239188"/>
              <a:ext cx="2847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Top Down – Bottom Up</a:t>
              </a:r>
              <a:endPara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626572" y="3243685"/>
            <a:ext cx="5520793" cy="369332"/>
            <a:chOff x="1525735" y="3524088"/>
            <a:chExt cx="5520793" cy="369332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TextBox 125"/>
            <p:cNvSpPr txBox="1"/>
            <p:nvPr/>
          </p:nvSpPr>
          <p:spPr>
            <a:xfrm>
              <a:off x="2634847" y="3524088"/>
              <a:ext cx="3525324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26572" y="4146339"/>
            <a:ext cx="5520793" cy="369332"/>
            <a:chOff x="1525735" y="3524088"/>
            <a:chExt cx="5520793" cy="369332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" name="TextBox 128"/>
            <p:cNvSpPr txBox="1"/>
            <p:nvPr/>
          </p:nvSpPr>
          <p:spPr>
            <a:xfrm>
              <a:off x="2634847" y="3524088"/>
              <a:ext cx="4376519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Infrastructure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26572" y="4939770"/>
            <a:ext cx="5520793" cy="369332"/>
            <a:chOff x="1525735" y="3524088"/>
            <a:chExt cx="5520793" cy="369332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Box 131"/>
            <p:cNvSpPr txBox="1"/>
            <p:nvPr/>
          </p:nvSpPr>
          <p:spPr>
            <a:xfrm>
              <a:off x="2634847" y="3524088"/>
              <a:ext cx="3124573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Data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984744" y="1684237"/>
            <a:ext cx="2791639" cy="3735238"/>
            <a:chOff x="2984744" y="1906433"/>
            <a:chExt cx="2791639" cy="3735238"/>
          </a:xfrm>
        </p:grpSpPr>
        <p:sp>
          <p:nvSpPr>
            <p:cNvPr id="134" name="Freeform 133"/>
            <p:cNvSpPr/>
            <p:nvPr/>
          </p:nvSpPr>
          <p:spPr bwMode="auto">
            <a:xfrm>
              <a:off x="2984744" y="1906433"/>
              <a:ext cx="2791639" cy="3735238"/>
            </a:xfrm>
            <a:custGeom>
              <a:avLst/>
              <a:gdLst>
                <a:gd name="connsiteX0" fmla="*/ 25879 w 2743200"/>
                <a:gd name="connsiteY0" fmla="*/ 3709359 h 3709359"/>
                <a:gd name="connsiteX1" fmla="*/ 2743200 w 2743200"/>
                <a:gd name="connsiteY1" fmla="*/ 3709359 h 3709359"/>
                <a:gd name="connsiteX2" fmla="*/ 1690777 w 2743200"/>
                <a:gd name="connsiteY2" fmla="*/ 1181819 h 3709359"/>
                <a:gd name="connsiteX3" fmla="*/ 2708694 w 2743200"/>
                <a:gd name="connsiteY3" fmla="*/ 1190446 h 3709359"/>
                <a:gd name="connsiteX4" fmla="*/ 1285336 w 2743200"/>
                <a:gd name="connsiteY4" fmla="*/ 0 h 3709359"/>
                <a:gd name="connsiteX5" fmla="*/ 0 w 2743200"/>
                <a:gd name="connsiteY5" fmla="*/ 1190446 h 3709359"/>
                <a:gd name="connsiteX6" fmla="*/ 1035170 w 2743200"/>
                <a:gd name="connsiteY6" fmla="*/ 1181819 h 3709359"/>
                <a:gd name="connsiteX7" fmla="*/ 25879 w 2743200"/>
                <a:gd name="connsiteY7" fmla="*/ 3709359 h 3709359"/>
                <a:gd name="connsiteX0" fmla="*/ 25879 w 2743200"/>
                <a:gd name="connsiteY0" fmla="*/ 3709359 h 3709359"/>
                <a:gd name="connsiteX1" fmla="*/ 1354347 w 2743200"/>
                <a:gd name="connsiteY1" fmla="*/ 362309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1690777 w 3390181"/>
                <a:gd name="connsiteY3" fmla="*/ 1181819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690778 w 3390181"/>
                <a:gd name="connsiteY7" fmla="*/ 793630 h 3709359"/>
                <a:gd name="connsiteX8" fmla="*/ 25879 w 3390181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501660 w 3364302"/>
                <a:gd name="connsiteY3" fmla="*/ 1000664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053086 w 3364302"/>
                <a:gd name="connsiteY3" fmla="*/ 715993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3375 w 2720696"/>
                <a:gd name="connsiteY0" fmla="*/ 3709359 h 3709359"/>
                <a:gd name="connsiteX1" fmla="*/ 1349096 w 2720696"/>
                <a:gd name="connsiteY1" fmla="*/ 3286665 h 3709359"/>
                <a:gd name="connsiteX2" fmla="*/ 2720696 w 2720696"/>
                <a:gd name="connsiteY2" fmla="*/ 3709359 h 3709359"/>
                <a:gd name="connsiteX3" fmla="*/ 2056461 w 2720696"/>
                <a:gd name="connsiteY3" fmla="*/ 715993 h 3709359"/>
                <a:gd name="connsiteX4" fmla="*/ 2720696 w 2720696"/>
                <a:gd name="connsiteY4" fmla="*/ 681487 h 3709359"/>
                <a:gd name="connsiteX5" fmla="*/ 1262832 w 2720696"/>
                <a:gd name="connsiteY5" fmla="*/ 0 h 3709359"/>
                <a:gd name="connsiteX6" fmla="*/ 1133436 w 2720696"/>
                <a:gd name="connsiteY6" fmla="*/ 923028 h 3709359"/>
                <a:gd name="connsiteX7" fmla="*/ 1668274 w 2720696"/>
                <a:gd name="connsiteY7" fmla="*/ 793630 h 3709359"/>
                <a:gd name="connsiteX8" fmla="*/ 986786 w 2720696"/>
                <a:gd name="connsiteY8" fmla="*/ 2242868 h 3709359"/>
                <a:gd name="connsiteX9" fmla="*/ 3375 w 2720696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48298 w 2719234"/>
                <a:gd name="connsiteY3" fmla="*/ 2044461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538079 w 2719234"/>
                <a:gd name="connsiteY3" fmla="*/ 1794295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65551 w 2719234"/>
                <a:gd name="connsiteY3" fmla="*/ 2113472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53740"/>
                <a:gd name="connsiteY0" fmla="*/ 3709359 h 3709359"/>
                <a:gd name="connsiteX1" fmla="*/ 1347634 w 2753740"/>
                <a:gd name="connsiteY1" fmla="*/ 3286665 h 3709359"/>
                <a:gd name="connsiteX2" fmla="*/ 2719234 w 2753740"/>
                <a:gd name="connsiteY2" fmla="*/ 3709359 h 3709359"/>
                <a:gd name="connsiteX3" fmla="*/ 2753740 w 2753740"/>
                <a:gd name="connsiteY3" fmla="*/ 1871933 h 3709359"/>
                <a:gd name="connsiteX4" fmla="*/ 2054999 w 2753740"/>
                <a:gd name="connsiteY4" fmla="*/ 715993 h 3709359"/>
                <a:gd name="connsiteX5" fmla="*/ 2719234 w 2753740"/>
                <a:gd name="connsiteY5" fmla="*/ 681487 h 3709359"/>
                <a:gd name="connsiteX6" fmla="*/ 1261370 w 2753740"/>
                <a:gd name="connsiteY6" fmla="*/ 0 h 3709359"/>
                <a:gd name="connsiteX7" fmla="*/ 1131974 w 2753740"/>
                <a:gd name="connsiteY7" fmla="*/ 923028 h 3709359"/>
                <a:gd name="connsiteX8" fmla="*/ 1666812 w 2753740"/>
                <a:gd name="connsiteY8" fmla="*/ 793630 h 3709359"/>
                <a:gd name="connsiteX9" fmla="*/ 1606426 w 2753740"/>
                <a:gd name="connsiteY9" fmla="*/ 1949570 h 3709359"/>
                <a:gd name="connsiteX10" fmla="*/ 1913 w 2753740"/>
                <a:gd name="connsiteY10" fmla="*/ 3709359 h 3709359"/>
                <a:gd name="connsiteX0" fmla="*/ 1913 w 2753879"/>
                <a:gd name="connsiteY0" fmla="*/ 3709359 h 3709359"/>
                <a:gd name="connsiteX1" fmla="*/ 1347634 w 2753879"/>
                <a:gd name="connsiteY1" fmla="*/ 3286665 h 3709359"/>
                <a:gd name="connsiteX2" fmla="*/ 2719234 w 2753879"/>
                <a:gd name="connsiteY2" fmla="*/ 3709359 h 3709359"/>
                <a:gd name="connsiteX3" fmla="*/ 2753740 w 2753879"/>
                <a:gd name="connsiteY3" fmla="*/ 1871933 h 3709359"/>
                <a:gd name="connsiteX4" fmla="*/ 2054999 w 2753879"/>
                <a:gd name="connsiteY4" fmla="*/ 715993 h 3709359"/>
                <a:gd name="connsiteX5" fmla="*/ 2719234 w 2753879"/>
                <a:gd name="connsiteY5" fmla="*/ 681487 h 3709359"/>
                <a:gd name="connsiteX6" fmla="*/ 1261370 w 2753879"/>
                <a:gd name="connsiteY6" fmla="*/ 0 h 3709359"/>
                <a:gd name="connsiteX7" fmla="*/ 1131974 w 2753879"/>
                <a:gd name="connsiteY7" fmla="*/ 923028 h 3709359"/>
                <a:gd name="connsiteX8" fmla="*/ 1666812 w 2753879"/>
                <a:gd name="connsiteY8" fmla="*/ 793630 h 3709359"/>
                <a:gd name="connsiteX9" fmla="*/ 1606426 w 2753879"/>
                <a:gd name="connsiteY9" fmla="*/ 1949570 h 3709359"/>
                <a:gd name="connsiteX10" fmla="*/ 1913 w 2753879"/>
                <a:gd name="connsiteY10" fmla="*/ 3709359 h 3709359"/>
                <a:gd name="connsiteX0" fmla="*/ 1913 w 2808067"/>
                <a:gd name="connsiteY0" fmla="*/ 3709359 h 3709359"/>
                <a:gd name="connsiteX1" fmla="*/ 1347634 w 2808067"/>
                <a:gd name="connsiteY1" fmla="*/ 3286665 h 3709359"/>
                <a:gd name="connsiteX2" fmla="*/ 2719234 w 2808067"/>
                <a:gd name="connsiteY2" fmla="*/ 3709359 h 3709359"/>
                <a:gd name="connsiteX3" fmla="*/ 2753740 w 2808067"/>
                <a:gd name="connsiteY3" fmla="*/ 1871933 h 3709359"/>
                <a:gd name="connsiteX4" fmla="*/ 2054999 w 2808067"/>
                <a:gd name="connsiteY4" fmla="*/ 715993 h 3709359"/>
                <a:gd name="connsiteX5" fmla="*/ 2719234 w 2808067"/>
                <a:gd name="connsiteY5" fmla="*/ 681487 h 3709359"/>
                <a:gd name="connsiteX6" fmla="*/ 1261370 w 2808067"/>
                <a:gd name="connsiteY6" fmla="*/ 0 h 3709359"/>
                <a:gd name="connsiteX7" fmla="*/ 1131974 w 2808067"/>
                <a:gd name="connsiteY7" fmla="*/ 923028 h 3709359"/>
                <a:gd name="connsiteX8" fmla="*/ 1666812 w 2808067"/>
                <a:gd name="connsiteY8" fmla="*/ 793630 h 3709359"/>
                <a:gd name="connsiteX9" fmla="*/ 1606426 w 2808067"/>
                <a:gd name="connsiteY9" fmla="*/ 1949570 h 3709359"/>
                <a:gd name="connsiteX10" fmla="*/ 1913 w 2808067"/>
                <a:gd name="connsiteY10" fmla="*/ 3709359 h 3709359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66812 w 2808067"/>
                <a:gd name="connsiteY8" fmla="*/ 819509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0 w 2791639"/>
                <a:gd name="connsiteY0" fmla="*/ 3735238 h 3735238"/>
                <a:gd name="connsiteX1" fmla="*/ 1639019 w 2791639"/>
                <a:gd name="connsiteY1" fmla="*/ 3295291 h 3735238"/>
                <a:gd name="connsiteX2" fmla="*/ 2717321 w 2791639"/>
                <a:gd name="connsiteY2" fmla="*/ 3735238 h 3735238"/>
                <a:gd name="connsiteX3" fmla="*/ 2751827 w 2791639"/>
                <a:gd name="connsiteY3" fmla="*/ 1897812 h 3735238"/>
                <a:gd name="connsiteX4" fmla="*/ 2104844 w 2791639"/>
                <a:gd name="connsiteY4" fmla="*/ 741872 h 3735238"/>
                <a:gd name="connsiteX5" fmla="*/ 2717321 w 2791639"/>
                <a:gd name="connsiteY5" fmla="*/ 707366 h 3735238"/>
                <a:gd name="connsiteX6" fmla="*/ 1406106 w 2791639"/>
                <a:gd name="connsiteY6" fmla="*/ 0 h 3735238"/>
                <a:gd name="connsiteX7" fmla="*/ 1130061 w 2791639"/>
                <a:gd name="connsiteY7" fmla="*/ 948907 h 3735238"/>
                <a:gd name="connsiteX8" fmla="*/ 1630394 w 2791639"/>
                <a:gd name="connsiteY8" fmla="*/ 862641 h 3735238"/>
                <a:gd name="connsiteX9" fmla="*/ 1604513 w 2791639"/>
                <a:gd name="connsiteY9" fmla="*/ 1975449 h 3735238"/>
                <a:gd name="connsiteX10" fmla="*/ 0 w 2791639"/>
                <a:gd name="connsiteY10" fmla="*/ 3735238 h 37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1639" h="3735238">
                  <a:moveTo>
                    <a:pt x="0" y="3735238"/>
                  </a:moveTo>
                  <a:cubicBezTo>
                    <a:pt x="813759" y="3269412"/>
                    <a:pt x="1276709" y="3275162"/>
                    <a:pt x="1639019" y="3295291"/>
                  </a:cubicBezTo>
                  <a:cubicBezTo>
                    <a:pt x="2001329" y="3315420"/>
                    <a:pt x="2355012" y="3370053"/>
                    <a:pt x="2717321" y="3735238"/>
                  </a:cubicBezTo>
                  <a:cubicBezTo>
                    <a:pt x="2728823" y="3122763"/>
                    <a:pt x="2853906" y="2396706"/>
                    <a:pt x="2751827" y="1897812"/>
                  </a:cubicBezTo>
                  <a:cubicBezTo>
                    <a:pt x="2649748" y="1398918"/>
                    <a:pt x="2360761" y="1026544"/>
                    <a:pt x="2104844" y="741872"/>
                  </a:cubicBezTo>
                  <a:lnTo>
                    <a:pt x="2717321" y="707366"/>
                  </a:lnTo>
                  <a:lnTo>
                    <a:pt x="1406106" y="0"/>
                  </a:lnTo>
                  <a:lnTo>
                    <a:pt x="1130061" y="948907"/>
                  </a:lnTo>
                  <a:lnTo>
                    <a:pt x="1630394" y="862641"/>
                  </a:lnTo>
                  <a:cubicBezTo>
                    <a:pt x="1709469" y="1091240"/>
                    <a:pt x="1881996" y="1489494"/>
                    <a:pt x="1604513" y="1975449"/>
                  </a:cubicBezTo>
                  <a:cubicBezTo>
                    <a:pt x="1327030" y="2461404"/>
                    <a:pt x="586596" y="3233468"/>
                    <a:pt x="0" y="3735238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7344830">
              <a:off x="3424694" y="3918443"/>
              <a:ext cx="2717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Goals Amplify Vision!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35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867930"/>
          </a:xfrm>
        </p:spPr>
        <p:txBody>
          <a:bodyPr/>
          <a:lstStyle/>
          <a:p>
            <a:r>
              <a:rPr lang="en-US" dirty="0" smtClean="0"/>
              <a:t>Connecting Business Needs to IT Solutions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784225"/>
            <a:ext cx="7953375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40" y="1913562"/>
            <a:ext cx="54578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" r="3464" b="1649"/>
          <a:stretch>
            <a:fillRect/>
          </a:stretch>
        </p:blipFill>
        <p:spPr bwMode="auto">
          <a:xfrm>
            <a:off x="608683" y="1982788"/>
            <a:ext cx="5398417" cy="477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12713" y="3202404"/>
            <a:ext cx="1261258" cy="1694515"/>
            <a:chOff x="203908" y="882919"/>
            <a:chExt cx="3957174" cy="5316488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08" y="882919"/>
              <a:ext cx="3360737" cy="434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57" y="1848070"/>
              <a:ext cx="3375025" cy="4351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237" y="2405575"/>
            <a:ext cx="8314006" cy="4325816"/>
            <a:chOff x="49237" y="2405575"/>
            <a:chExt cx="8314006" cy="4325816"/>
          </a:xfrm>
        </p:grpSpPr>
        <p:sp>
          <p:nvSpPr>
            <p:cNvPr id="17" name="Freeform 16"/>
            <p:cNvSpPr/>
            <p:nvPr/>
          </p:nvSpPr>
          <p:spPr bwMode="auto">
            <a:xfrm>
              <a:off x="49237" y="2405575"/>
              <a:ext cx="5957668" cy="4325816"/>
            </a:xfrm>
            <a:custGeom>
              <a:avLst/>
              <a:gdLst>
                <a:gd name="connsiteX0" fmla="*/ 0 w 5957668"/>
                <a:gd name="connsiteY0" fmla="*/ 0 h 4325816"/>
                <a:gd name="connsiteX1" fmla="*/ 5957668 w 5957668"/>
                <a:gd name="connsiteY1" fmla="*/ 0 h 4325816"/>
                <a:gd name="connsiteX2" fmla="*/ 5957668 w 5957668"/>
                <a:gd name="connsiteY2" fmla="*/ 1941342 h 4325816"/>
                <a:gd name="connsiteX3" fmla="*/ 3137095 w 5957668"/>
                <a:gd name="connsiteY3" fmla="*/ 1941342 h 4325816"/>
                <a:gd name="connsiteX4" fmla="*/ 3137095 w 5957668"/>
                <a:gd name="connsiteY4" fmla="*/ 2412610 h 4325816"/>
                <a:gd name="connsiteX5" fmla="*/ 5957668 w 5957668"/>
                <a:gd name="connsiteY5" fmla="*/ 2412610 h 4325816"/>
                <a:gd name="connsiteX6" fmla="*/ 5957668 w 5957668"/>
                <a:gd name="connsiteY6" fmla="*/ 4325816 h 4325816"/>
                <a:gd name="connsiteX7" fmla="*/ 0 w 5957668"/>
                <a:gd name="connsiteY7" fmla="*/ 4325816 h 4325816"/>
                <a:gd name="connsiteX8" fmla="*/ 0 w 5957668"/>
                <a:gd name="connsiteY8" fmla="*/ 0 h 432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7668" h="4325816">
                  <a:moveTo>
                    <a:pt x="0" y="0"/>
                  </a:moveTo>
                  <a:lnTo>
                    <a:pt x="5957668" y="0"/>
                  </a:lnTo>
                  <a:lnTo>
                    <a:pt x="5957668" y="1941342"/>
                  </a:lnTo>
                  <a:lnTo>
                    <a:pt x="3137095" y="1941342"/>
                  </a:lnTo>
                  <a:lnTo>
                    <a:pt x="3137095" y="2412610"/>
                  </a:lnTo>
                  <a:lnTo>
                    <a:pt x="5957668" y="2412610"/>
                  </a:lnTo>
                  <a:lnTo>
                    <a:pt x="5957668" y="4325816"/>
                  </a:lnTo>
                  <a:lnTo>
                    <a:pt x="0" y="4325816"/>
                  </a:lnTo>
                  <a:cubicBezTo>
                    <a:pt x="2345" y="2881533"/>
                    <a:pt x="4689" y="143725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44529" y="2532185"/>
              <a:ext cx="2018714" cy="1041009"/>
            </a:xfrm>
            <a:prstGeom prst="rect">
              <a:avLst/>
            </a:pr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344529" y="4717367"/>
              <a:ext cx="2018714" cy="1922584"/>
            </a:xfrm>
            <a:prstGeom prst="rect">
              <a:avLst/>
            </a:pr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973638" y="1800225"/>
            <a:ext cx="1433512" cy="2849563"/>
            <a:chOff x="4972929" y="1800665"/>
            <a:chExt cx="1434905" cy="2848707"/>
          </a:xfrm>
        </p:grpSpPr>
        <p:cxnSp>
          <p:nvCxnSpPr>
            <p:cNvPr id="21" name="Straight Arrow Connector 3"/>
            <p:cNvCxnSpPr>
              <a:cxnSpLocks noChangeShapeType="1"/>
            </p:cNvCxnSpPr>
            <p:nvPr/>
          </p:nvCxnSpPr>
          <p:spPr bwMode="auto">
            <a:xfrm>
              <a:off x="4972929" y="1800665"/>
              <a:ext cx="0" cy="2637692"/>
            </a:xfrm>
            <a:prstGeom prst="straightConnector1">
              <a:avLst/>
            </a:prstGeom>
            <a:noFill/>
            <a:ln w="22225" algn="ctr">
              <a:solidFill>
                <a:srgbClr val="C00000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409028" y="4445391"/>
              <a:ext cx="998806" cy="203981"/>
            </a:xfrm>
            <a:custGeom>
              <a:avLst/>
              <a:gdLst>
                <a:gd name="T0" fmla="*/ 0 w 998806"/>
                <a:gd name="T1" fmla="*/ 203981 h 203981"/>
                <a:gd name="T2" fmla="*/ 703384 w 998806"/>
                <a:gd name="T3" fmla="*/ 203981 h 203981"/>
                <a:gd name="T4" fmla="*/ 703384 w 998806"/>
                <a:gd name="T5" fmla="*/ 0 h 203981"/>
                <a:gd name="T6" fmla="*/ 998806 w 998806"/>
                <a:gd name="T7" fmla="*/ 0 h 2039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8806" h="203981">
                  <a:moveTo>
                    <a:pt x="0" y="203981"/>
                  </a:moveTo>
                  <a:lnTo>
                    <a:pt x="703384" y="203981"/>
                  </a:lnTo>
                  <a:lnTo>
                    <a:pt x="703384" y="0"/>
                  </a:lnTo>
                  <a:lnTo>
                    <a:pt x="998806" y="0"/>
                  </a:ln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5584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23181</TotalTime>
  <Words>943</Words>
  <Application>Microsoft Office PowerPoint</Application>
  <PresentationFormat>On-screen Show (4:3)</PresentationFormat>
  <Paragraphs>195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PresentationTemplate_White</vt:lpstr>
      <vt:lpstr>Rob Byrd Chief Enterprise Architect City of Austin, Texas</vt:lpstr>
      <vt:lpstr>EA Purpose and Value</vt:lpstr>
      <vt:lpstr>EA = Business Requirements</vt:lpstr>
      <vt:lpstr>Importance of Design</vt:lpstr>
      <vt:lpstr>Capability Understanding Drives Successful Solutions</vt:lpstr>
      <vt:lpstr>Managing Complexity</vt:lpstr>
      <vt:lpstr>Managing Complexity</vt:lpstr>
      <vt:lpstr>Identifying Common Opportunities</vt:lpstr>
      <vt:lpstr>Connecting Business Needs to IT Solutions</vt:lpstr>
      <vt:lpstr>PowerPoint Presentation</vt:lpstr>
      <vt:lpstr>AWU Architecture Principles</vt:lpstr>
      <vt:lpstr>Water Treatment Plant Work Order Use Case Relationships</vt:lpstr>
      <vt:lpstr>Water Distribution Field  Service Request Use Case Relationships</vt:lpstr>
      <vt:lpstr>Correct Identified Anomaly</vt:lpstr>
      <vt:lpstr>Work Order Logical Data Model</vt:lpstr>
      <vt:lpstr>Mobile Function Specification</vt:lpstr>
      <vt:lpstr>Interface Specification</vt:lpstr>
      <vt:lpstr>Develop Statement of Work</vt:lpstr>
      <vt:lpstr>Business Strategic Viewpoints</vt:lpstr>
      <vt:lpstr>Business Strategic Viewpoints (Capabilities and Goals)</vt:lpstr>
      <vt:lpstr>Goal Realization – EA Sequencing Plan</vt:lpstr>
      <vt:lpstr>EA Sequencing Plan</vt:lpstr>
      <vt:lpstr>Define the Customer Experience</vt:lpstr>
      <vt:lpstr>Develop Strategy</vt:lpstr>
      <vt:lpstr>EA Derived IT Strategy</vt:lpstr>
      <vt:lpstr>Next Steps</vt:lpstr>
      <vt:lpstr>Thank You!</vt:lpstr>
    </vt:vector>
  </TitlesOfParts>
  <Company>SI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Byrd, Rob</cp:lastModifiedBy>
  <cp:revision>1163</cp:revision>
  <cp:lastPrinted>2014-01-14T18:28:10Z</cp:lastPrinted>
  <dcterms:created xsi:type="dcterms:W3CDTF">2002-08-23T15:26:08Z</dcterms:created>
  <dcterms:modified xsi:type="dcterms:W3CDTF">2014-04-22T21:52:01Z</dcterms:modified>
</cp:coreProperties>
</file>